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56" r:id="rId2"/>
    <p:sldId id="484" r:id="rId3"/>
    <p:sldId id="478" r:id="rId4"/>
    <p:sldId id="477" r:id="rId5"/>
    <p:sldId id="483" r:id="rId6"/>
    <p:sldId id="485" r:id="rId7"/>
    <p:sldId id="486" r:id="rId8"/>
    <p:sldId id="476" r:id="rId9"/>
    <p:sldId id="481" r:id="rId10"/>
    <p:sldId id="480" r:id="rId11"/>
    <p:sldId id="482" r:id="rId12"/>
    <p:sldId id="474" r:id="rId13"/>
    <p:sldId id="4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72" d="100"/>
          <a:sy n="72" d="100"/>
        </p:scale>
        <p:origin x="690" y="7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233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E189459-7789-4FD5-9714-CD7EB86AE0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FEEED3C-3CB1-4C45-90E0-8AEEA4E5B6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E776D4-D5F2-4DC3-9680-4DBB4D1D451D}" type="datetimeFigureOut">
              <a:rPr lang="fr-FR" smtClean="0"/>
              <a:pPr/>
              <a:t>01/04/2022</a:t>
            </a:fld>
            <a:endParaRPr lang="fr-FR"/>
          </a:p>
        </p:txBody>
      </p:sp>
      <p:sp>
        <p:nvSpPr>
          <p:cNvPr id="4" name="Espace réservé du pied de page 3">
            <a:extLst>
              <a:ext uri="{FF2B5EF4-FFF2-40B4-BE49-F238E27FC236}">
                <a16:creationId xmlns:a16="http://schemas.microsoft.com/office/drawing/2014/main" id="{0BB59F47-2D42-4BFD-A41A-4580016CCF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D8D2C37-248F-428F-8315-656EE248BD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52516-C521-4140-8C5F-F7F484D474A0}" type="slidenum">
              <a:rPr lang="fr-FR" smtClean="0"/>
              <a:pPr/>
              <a:t>‹N°›</a:t>
            </a:fld>
            <a:endParaRPr lang="fr-FR"/>
          </a:p>
        </p:txBody>
      </p:sp>
    </p:spTree>
    <p:extLst>
      <p:ext uri="{BB962C8B-B14F-4D97-AF65-F5344CB8AC3E}">
        <p14:creationId xmlns:p14="http://schemas.microsoft.com/office/powerpoint/2010/main" val="1164094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2977C-7D6B-4751-9C6B-84744361F583}" type="datetimeFigureOut">
              <a:rPr lang="fr-FR" smtClean="0"/>
              <a:pPr/>
              <a:t>01/04/2022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EC449-3E7A-4E35-9B01-8EA1517512E2}" type="slidenum">
              <a:rPr lang="fr-FR" smtClean="0"/>
              <a:pPr/>
              <a:t>‹N°›</a:t>
            </a:fld>
            <a:endParaRPr lang="fr-FR"/>
          </a:p>
        </p:txBody>
      </p:sp>
    </p:spTree>
    <p:extLst>
      <p:ext uri="{BB962C8B-B14F-4D97-AF65-F5344CB8AC3E}">
        <p14:creationId xmlns:p14="http://schemas.microsoft.com/office/powerpoint/2010/main" val="136443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5175" cy="6866467"/>
            <a:chOff x="0" y="-8467"/>
            <a:chExt cx="12195175" cy="6866467"/>
          </a:xfrm>
        </p:grpSpPr>
        <p:cxnSp>
          <p:nvCxnSpPr>
            <p:cNvPr id="20" name="Straight Connector 19"/>
            <p:cNvCxnSpPr/>
            <p:nvPr/>
          </p:nvCxnSpPr>
          <p:spPr>
            <a:xfrm>
              <a:off x="937418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46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661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767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42174"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BB0C7-373F-40E3-8ACE-CDD5D417B887}"/>
              </a:ext>
            </a:extLst>
          </p:cNvPr>
          <p:cNvSpPr>
            <a:spLocks noGrp="1"/>
          </p:cNvSpPr>
          <p:nvPr>
            <p:ph type="ctrTitle"/>
          </p:nvPr>
        </p:nvSpPr>
        <p:spPr>
          <a:xfrm>
            <a:off x="1507067" y="1596323"/>
            <a:ext cx="7766936" cy="2717982"/>
          </a:xfrm>
        </p:spPr>
        <p:txBody>
          <a:bodyPr/>
          <a:lstStyle/>
          <a:p>
            <a:r>
              <a:rPr lang="fr-FR" dirty="0"/>
              <a:t>Artificialisation des sols et documents d’urbanisme</a:t>
            </a:r>
          </a:p>
        </p:txBody>
      </p:sp>
      <p:sp>
        <p:nvSpPr>
          <p:cNvPr id="3" name="Sous-titre 2">
            <a:extLst>
              <a:ext uri="{FF2B5EF4-FFF2-40B4-BE49-F238E27FC236}">
                <a16:creationId xmlns:a16="http://schemas.microsoft.com/office/drawing/2014/main" id="{54607A7E-CC65-4EBA-94F9-6AEAC1D2BE97}"/>
              </a:ext>
            </a:extLst>
          </p:cNvPr>
          <p:cNvSpPr>
            <a:spLocks noGrp="1"/>
          </p:cNvSpPr>
          <p:nvPr>
            <p:ph type="subTitle" idx="1"/>
          </p:nvPr>
        </p:nvSpPr>
        <p:spPr>
          <a:xfrm>
            <a:off x="1507067" y="4314306"/>
            <a:ext cx="7766936" cy="831130"/>
          </a:xfrm>
        </p:spPr>
        <p:txBody>
          <a:bodyPr>
            <a:normAutofit/>
          </a:bodyPr>
          <a:lstStyle/>
          <a:p>
            <a:r>
              <a:rPr lang="fr-FR" dirty="0"/>
              <a:t>L’Argentière-La </a:t>
            </a:r>
            <a:r>
              <a:rPr lang="fr-FR" dirty="0" err="1"/>
              <a:t>Bessée</a:t>
            </a:r>
            <a:endParaRPr lang="fr-FR" dirty="0"/>
          </a:p>
          <a:p>
            <a:r>
              <a:rPr lang="fr-FR" dirty="0"/>
              <a:t>1° avril 2022</a:t>
            </a:r>
          </a:p>
        </p:txBody>
      </p:sp>
    </p:spTree>
    <p:extLst>
      <p:ext uri="{BB962C8B-B14F-4D97-AF65-F5344CB8AC3E}">
        <p14:creationId xmlns:p14="http://schemas.microsoft.com/office/powerpoint/2010/main" val="183727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3E386-BB30-4928-9FFC-30D7FDAE18B6}"/>
              </a:ext>
            </a:extLst>
          </p:cNvPr>
          <p:cNvSpPr>
            <a:spLocks noGrp="1"/>
          </p:cNvSpPr>
          <p:nvPr>
            <p:ph type="title"/>
          </p:nvPr>
        </p:nvSpPr>
        <p:spPr>
          <a:xfrm>
            <a:off x="382981" y="398769"/>
            <a:ext cx="8596668" cy="905209"/>
          </a:xfrm>
        </p:spPr>
        <p:txBody>
          <a:bodyPr>
            <a:normAutofit fontScale="90000"/>
          </a:bodyPr>
          <a:lstStyle/>
          <a:p>
            <a:r>
              <a:rPr lang="fr-FR" cap="all" dirty="0"/>
              <a:t>q</a:t>
            </a:r>
            <a:r>
              <a:rPr lang="fr-FR" dirty="0"/>
              <a:t>uelles pourraient être les mesures concrètes de mise en œuvre ?</a:t>
            </a:r>
          </a:p>
        </p:txBody>
      </p:sp>
      <p:sp>
        <p:nvSpPr>
          <p:cNvPr id="12" name="Rectangle 11"/>
          <p:cNvSpPr/>
          <p:nvPr/>
        </p:nvSpPr>
        <p:spPr>
          <a:xfrm>
            <a:off x="488506" y="1637600"/>
            <a:ext cx="5080237" cy="461665"/>
          </a:xfrm>
          <a:prstGeom prst="rect">
            <a:avLst/>
          </a:prstGeom>
        </p:spPr>
        <p:txBody>
          <a:bodyPr wrap="none">
            <a:spAutoFit/>
          </a:bodyPr>
          <a:lstStyle/>
          <a:p>
            <a:r>
              <a:rPr lang="fr-FR" sz="2400" dirty="0"/>
              <a:t>Dispositions inscrites au règlement </a:t>
            </a:r>
          </a:p>
        </p:txBody>
      </p:sp>
      <p:sp>
        <p:nvSpPr>
          <p:cNvPr id="13" name="Espace réservé du contenu 3">
            <a:extLst>
              <a:ext uri="{FF2B5EF4-FFF2-40B4-BE49-F238E27FC236}">
                <a16:creationId xmlns:a16="http://schemas.microsoft.com/office/drawing/2014/main" id="{3402129D-4E61-4F8F-B37E-29B0CBA7F91B}"/>
              </a:ext>
            </a:extLst>
          </p:cNvPr>
          <p:cNvSpPr>
            <a:spLocks noGrp="1"/>
          </p:cNvSpPr>
          <p:nvPr>
            <p:ph sz="half" idx="2"/>
          </p:nvPr>
        </p:nvSpPr>
        <p:spPr>
          <a:xfrm>
            <a:off x="525847" y="2388181"/>
            <a:ext cx="9101697" cy="3738298"/>
          </a:xfrm>
        </p:spPr>
        <p:txBody>
          <a:bodyPr>
            <a:normAutofit fontScale="92500" lnSpcReduction="10000"/>
          </a:bodyPr>
          <a:lstStyle/>
          <a:p>
            <a:pPr lvl="0"/>
            <a:r>
              <a:rPr lang="fr-FR" dirty="0">
                <a:latin typeface="Arial" pitchFamily="34" charset="0"/>
                <a:cs typeface="Arial" pitchFamily="34" charset="0"/>
              </a:rPr>
              <a:t>Implantation libre des constructions au regard des limites parcellaires </a:t>
            </a:r>
          </a:p>
          <a:p>
            <a:pPr lvl="0"/>
            <a:r>
              <a:rPr lang="fr-FR" dirty="0">
                <a:latin typeface="Arial" pitchFamily="34" charset="0"/>
                <a:cs typeface="Arial" pitchFamily="34" charset="0"/>
              </a:rPr>
              <a:t>Implantation à 3m des voies et limites parcellaires (habitat pavillonnaire), mais pour laquelle un ensemble de dérogations est autorisé en particulier pour les annexes, l’isolation extérieure, les bâtiments mitoyens ou implantés en limite avec accord du propriétaire riverain, vis-à-vis de l’organisation interne d’une opération ;</a:t>
            </a:r>
          </a:p>
          <a:p>
            <a:pPr lvl="0"/>
            <a:r>
              <a:rPr lang="fr-FR" dirty="0">
                <a:latin typeface="Arial" pitchFamily="34" charset="0"/>
                <a:cs typeface="Arial" pitchFamily="34" charset="0"/>
              </a:rPr>
              <a:t>Absence de règles de recul entre les constructions implantées sur une même parcelle</a:t>
            </a:r>
          </a:p>
          <a:p>
            <a:pPr lvl="0"/>
            <a:r>
              <a:rPr lang="fr-FR" dirty="0">
                <a:latin typeface="Arial" pitchFamily="34" charset="0"/>
                <a:cs typeface="Arial" pitchFamily="34" charset="0"/>
              </a:rPr>
              <a:t>Absence de recours à un coefficient d’emprise au sol, remplacer par l’instauration d’un CBS (coefficient de biodiversité par surface) qui ne s’oppose pas à la densification des parcelles mais impose de réfléchir le projet autrement, par exemple en mobilisant des revêtements perméables pour les accès et stationnements, en ayant recours à la récupération des eaux pluviales, en préservant les essences nobles présentes sur la parcelle ou en plantant des arbres ce qui permet une majoration du CBS permettant de compenser l’emprise imperméabilisée.</a:t>
            </a:r>
          </a:p>
          <a:p>
            <a:pPr lvl="1"/>
            <a:endParaRPr lang="fr-FR" sz="1800" dirty="0">
              <a:latin typeface="Arial" pitchFamily="34" charset="0"/>
              <a:cs typeface="Arial" pitchFamily="34" charset="0"/>
            </a:endParaRPr>
          </a:p>
          <a:p>
            <a:pPr lvl="1"/>
            <a:endParaRPr lang="fr-FR" dirty="0">
              <a:latin typeface="Arial" pitchFamily="34" charset="0"/>
              <a:cs typeface="Arial" pitchFamily="34" charset="0"/>
            </a:endParaRPr>
          </a:p>
        </p:txBody>
      </p:sp>
    </p:spTree>
    <p:extLst>
      <p:ext uri="{BB962C8B-B14F-4D97-AF65-F5344CB8AC3E}">
        <p14:creationId xmlns:p14="http://schemas.microsoft.com/office/powerpoint/2010/main" val="391662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3E386-BB30-4928-9FFC-30D7FDAE18B6}"/>
              </a:ext>
            </a:extLst>
          </p:cNvPr>
          <p:cNvSpPr>
            <a:spLocks noGrp="1"/>
          </p:cNvSpPr>
          <p:nvPr>
            <p:ph type="title"/>
          </p:nvPr>
        </p:nvSpPr>
        <p:spPr>
          <a:xfrm>
            <a:off x="382981" y="398769"/>
            <a:ext cx="8596668" cy="905209"/>
          </a:xfrm>
        </p:spPr>
        <p:txBody>
          <a:bodyPr>
            <a:normAutofit fontScale="90000"/>
          </a:bodyPr>
          <a:lstStyle/>
          <a:p>
            <a:r>
              <a:rPr lang="fr-FR" cap="all" dirty="0"/>
              <a:t>q</a:t>
            </a:r>
            <a:r>
              <a:rPr lang="fr-FR" dirty="0"/>
              <a:t>uelles pourraient être les mesures concrètes de mise en œuvre ?</a:t>
            </a:r>
          </a:p>
        </p:txBody>
      </p:sp>
      <p:sp>
        <p:nvSpPr>
          <p:cNvPr id="12" name="Rectangle 11"/>
          <p:cNvSpPr/>
          <p:nvPr/>
        </p:nvSpPr>
        <p:spPr>
          <a:xfrm>
            <a:off x="488506" y="1637600"/>
            <a:ext cx="7467109" cy="830997"/>
          </a:xfrm>
          <a:prstGeom prst="rect">
            <a:avLst/>
          </a:prstGeom>
        </p:spPr>
        <p:txBody>
          <a:bodyPr wrap="none">
            <a:spAutoFit/>
          </a:bodyPr>
          <a:lstStyle/>
          <a:p>
            <a:r>
              <a:rPr lang="fr-FR" sz="2400" dirty="0"/>
              <a:t>Dispositions inscrites aux OAP </a:t>
            </a:r>
          </a:p>
          <a:p>
            <a:r>
              <a:rPr lang="fr-FR" sz="2400" dirty="0"/>
              <a:t>(Orientations d’Aménagement et de Programmation)</a:t>
            </a:r>
          </a:p>
        </p:txBody>
      </p:sp>
      <p:sp>
        <p:nvSpPr>
          <p:cNvPr id="13" name="Espace réservé du contenu 3">
            <a:extLst>
              <a:ext uri="{FF2B5EF4-FFF2-40B4-BE49-F238E27FC236}">
                <a16:creationId xmlns:a16="http://schemas.microsoft.com/office/drawing/2014/main" id="{3402129D-4E61-4F8F-B37E-29B0CBA7F91B}"/>
              </a:ext>
            </a:extLst>
          </p:cNvPr>
          <p:cNvSpPr>
            <a:spLocks noGrp="1"/>
          </p:cNvSpPr>
          <p:nvPr>
            <p:ph sz="half" idx="2"/>
          </p:nvPr>
        </p:nvSpPr>
        <p:spPr>
          <a:xfrm>
            <a:off x="525847" y="2727819"/>
            <a:ext cx="9101697" cy="1635175"/>
          </a:xfrm>
        </p:spPr>
        <p:txBody>
          <a:bodyPr>
            <a:normAutofit/>
          </a:bodyPr>
          <a:lstStyle/>
          <a:p>
            <a:pPr lvl="0"/>
            <a:r>
              <a:rPr lang="fr-FR" dirty="0"/>
              <a:t>Accompagner les dispositions du règlement en développant un outil d’accompagnement différent, se voulant plus incitatif pour les propriétaires et  moins « mathématique » que l’application d’une règle de densité chiffrée </a:t>
            </a:r>
          </a:p>
          <a:p>
            <a:pPr lvl="0">
              <a:buNone/>
            </a:pPr>
            <a:r>
              <a:rPr lang="fr-FR" sz="1800" dirty="0">
                <a:latin typeface="Arial" pitchFamily="34" charset="0"/>
                <a:cs typeface="Arial" pitchFamily="34" charset="0"/>
              </a:rPr>
              <a:t>	</a:t>
            </a:r>
            <a:r>
              <a:rPr lang="fr-FR" dirty="0"/>
              <a:t>L’OAP « densité et optimisation parcellaire » </a:t>
            </a:r>
            <a:endParaRPr lang="fr-FR" sz="1800" dirty="0">
              <a:latin typeface="Arial" pitchFamily="34" charset="0"/>
              <a:cs typeface="Arial" pitchFamily="34" charset="0"/>
            </a:endParaRPr>
          </a:p>
          <a:p>
            <a:pPr lvl="1"/>
            <a:endParaRPr lang="fr-FR" dirty="0">
              <a:latin typeface="Arial" pitchFamily="34" charset="0"/>
              <a:cs typeface="Arial" pitchFamily="34" charset="0"/>
            </a:endParaRPr>
          </a:p>
        </p:txBody>
      </p:sp>
    </p:spTree>
    <p:extLst>
      <p:ext uri="{BB962C8B-B14F-4D97-AF65-F5344CB8AC3E}">
        <p14:creationId xmlns:p14="http://schemas.microsoft.com/office/powerpoint/2010/main" val="391662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3E386-BB30-4928-9FFC-30D7FDAE18B6}"/>
              </a:ext>
            </a:extLst>
          </p:cNvPr>
          <p:cNvSpPr>
            <a:spLocks noGrp="1"/>
          </p:cNvSpPr>
          <p:nvPr>
            <p:ph type="title"/>
          </p:nvPr>
        </p:nvSpPr>
        <p:spPr>
          <a:xfrm>
            <a:off x="683430" y="581651"/>
            <a:ext cx="8596668" cy="905209"/>
          </a:xfrm>
        </p:spPr>
        <p:txBody>
          <a:bodyPr/>
          <a:lstStyle/>
          <a:p>
            <a:r>
              <a:rPr lang="fr-FR" dirty="0"/>
              <a:t>Evaluer la situation actuelle</a:t>
            </a:r>
          </a:p>
        </p:txBody>
      </p:sp>
      <p:sp>
        <p:nvSpPr>
          <p:cNvPr id="3" name="Espace réservé du texte 2">
            <a:extLst>
              <a:ext uri="{FF2B5EF4-FFF2-40B4-BE49-F238E27FC236}">
                <a16:creationId xmlns:a16="http://schemas.microsoft.com/office/drawing/2014/main" id="{4B47B9FE-C156-45D9-823F-ED4E1957DBFA}"/>
              </a:ext>
            </a:extLst>
          </p:cNvPr>
          <p:cNvSpPr>
            <a:spLocks noGrp="1"/>
          </p:cNvSpPr>
          <p:nvPr>
            <p:ph type="body" idx="1"/>
          </p:nvPr>
        </p:nvSpPr>
        <p:spPr>
          <a:xfrm>
            <a:off x="708730" y="1543354"/>
            <a:ext cx="5723067" cy="576262"/>
          </a:xfrm>
        </p:spPr>
        <p:txBody>
          <a:bodyPr/>
          <a:lstStyle/>
          <a:p>
            <a:r>
              <a:rPr lang="fr-FR" dirty="0"/>
              <a:t>Le rythme d’artificialisation</a:t>
            </a:r>
          </a:p>
        </p:txBody>
      </p:sp>
      <p:sp>
        <p:nvSpPr>
          <p:cNvPr id="4" name="Espace réservé du contenu 3">
            <a:extLst>
              <a:ext uri="{FF2B5EF4-FFF2-40B4-BE49-F238E27FC236}">
                <a16:creationId xmlns:a16="http://schemas.microsoft.com/office/drawing/2014/main" id="{3402129D-4E61-4F8F-B37E-29B0CBA7F91B}"/>
              </a:ext>
            </a:extLst>
          </p:cNvPr>
          <p:cNvSpPr>
            <a:spLocks noGrp="1"/>
          </p:cNvSpPr>
          <p:nvPr>
            <p:ph sz="half" idx="2"/>
          </p:nvPr>
        </p:nvSpPr>
        <p:spPr>
          <a:xfrm>
            <a:off x="708729" y="2505749"/>
            <a:ext cx="9101697" cy="1180647"/>
          </a:xfrm>
        </p:spPr>
        <p:txBody>
          <a:bodyPr/>
          <a:lstStyle/>
          <a:p>
            <a:r>
              <a:rPr lang="fr-FR" sz="1800" dirty="0">
                <a:effectLst/>
                <a:latin typeface="Arial" panose="020B0604020202020204" pitchFamily="34" charset="0"/>
                <a:ea typeface="Times New Roman" panose="02020603050405020304" pitchFamily="18" charset="0"/>
                <a:cs typeface="Times New Roman" panose="02020603050405020304" pitchFamily="18" charset="0"/>
              </a:rPr>
              <a:t>En France, un département « consommé » toutes les « XX années » </a:t>
            </a:r>
          </a:p>
          <a:p>
            <a:r>
              <a:rPr lang="fr-FR" sz="1800" dirty="0">
                <a:effectLst/>
                <a:latin typeface="Arial" panose="020B0604020202020204" pitchFamily="34" charset="0"/>
                <a:ea typeface="Times New Roman" panose="02020603050405020304" pitchFamily="18" charset="0"/>
                <a:cs typeface="Times New Roman" panose="02020603050405020304" pitchFamily="18" charset="0"/>
              </a:rPr>
              <a:t>Dans les Hautes Alpes, c’est 2,5 fois plus rapide car le territoire est très contraint : 75% inconstructibles (altitude, risques,…)</a:t>
            </a:r>
            <a:endParaRPr lang="fr-FR" dirty="0"/>
          </a:p>
        </p:txBody>
      </p:sp>
    </p:spTree>
    <p:extLst>
      <p:ext uri="{BB962C8B-B14F-4D97-AF65-F5344CB8AC3E}">
        <p14:creationId xmlns:p14="http://schemas.microsoft.com/office/powerpoint/2010/main" val="86146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BD995-37CF-4EFE-B408-8F05C2290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2" t="4969" r="6229" b="26505"/>
          <a:stretch/>
        </p:blipFill>
        <p:spPr bwMode="auto">
          <a:xfrm>
            <a:off x="863600" y="292100"/>
            <a:ext cx="5613400" cy="6197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a:extLst>
              <a:ext uri="{FF2B5EF4-FFF2-40B4-BE49-F238E27FC236}">
                <a16:creationId xmlns:a16="http://schemas.microsoft.com/office/drawing/2014/main" id="{B4E14903-EB69-4C89-AD35-C42C8590C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969" t="88375" b="2350"/>
          <a:stretch/>
        </p:blipFill>
        <p:spPr bwMode="auto">
          <a:xfrm>
            <a:off x="863600" y="5888198"/>
            <a:ext cx="1652776" cy="60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Image 7">
            <a:extLst>
              <a:ext uri="{FF2B5EF4-FFF2-40B4-BE49-F238E27FC236}">
                <a16:creationId xmlns:a16="http://schemas.microsoft.com/office/drawing/2014/main" id="{7CDAC972-B3DA-4A2D-9004-AFC7D12AAA83}"/>
              </a:ext>
            </a:extLst>
          </p:cNvPr>
          <p:cNvPicPr>
            <a:picLocks noChangeAspect="1"/>
          </p:cNvPicPr>
          <p:nvPr/>
        </p:nvPicPr>
        <p:blipFill>
          <a:blip r:embed="rId3"/>
          <a:stretch>
            <a:fillRect/>
          </a:stretch>
        </p:blipFill>
        <p:spPr>
          <a:xfrm>
            <a:off x="6568960" y="2679700"/>
            <a:ext cx="5420160" cy="2781299"/>
          </a:xfrm>
          <a:prstGeom prst="rect">
            <a:avLst/>
          </a:prstGeom>
        </p:spPr>
      </p:pic>
      <p:sp>
        <p:nvSpPr>
          <p:cNvPr id="9" name="Titre 1">
            <a:extLst>
              <a:ext uri="{FF2B5EF4-FFF2-40B4-BE49-F238E27FC236}">
                <a16:creationId xmlns:a16="http://schemas.microsoft.com/office/drawing/2014/main" id="{E09032EC-C43C-4AEE-B343-E085F46F0290}"/>
              </a:ext>
            </a:extLst>
          </p:cNvPr>
          <p:cNvSpPr txBox="1">
            <a:spLocks/>
          </p:cNvSpPr>
          <p:nvPr/>
        </p:nvSpPr>
        <p:spPr>
          <a:xfrm>
            <a:off x="6568960" y="881369"/>
            <a:ext cx="2711138" cy="131573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dirty="0"/>
              <a:t>Evolution de l’urbanisation entre 1952 et 2014</a:t>
            </a:r>
          </a:p>
        </p:txBody>
      </p:sp>
    </p:spTree>
    <p:extLst>
      <p:ext uri="{BB962C8B-B14F-4D97-AF65-F5344CB8AC3E}">
        <p14:creationId xmlns:p14="http://schemas.microsoft.com/office/powerpoint/2010/main" val="297636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2A3E386-BB30-4928-9FFC-30D7FDAE18B6}"/>
              </a:ext>
            </a:extLst>
          </p:cNvPr>
          <p:cNvSpPr txBox="1">
            <a:spLocks/>
          </p:cNvSpPr>
          <p:nvPr/>
        </p:nvSpPr>
        <p:spPr>
          <a:xfrm>
            <a:off x="944686" y="1809559"/>
            <a:ext cx="8596668" cy="3089012"/>
          </a:xfrm>
          <a:prstGeom prst="rect">
            <a:avLst/>
          </a:prstGeom>
        </p:spPr>
        <p:txBody>
          <a:bodyPr vert="horz" lIns="91440" tIns="45720" rIns="91440" bIns="45720" rtlCol="0" anchor="b">
            <a:noAutofit/>
          </a:bodyPr>
          <a:lstStyle/>
          <a:p>
            <a:pPr lvl="0">
              <a:spcBef>
                <a:spcPct val="0"/>
              </a:spcBef>
              <a:defRPr/>
            </a:pPr>
            <a:r>
              <a:rPr kumimoji="0" lang="fr-FR" sz="2800" b="0" i="0" u="none" strike="noStrike" kern="1200" cap="none" spc="0" normalizeH="0" baseline="0" noProof="0" dirty="0">
                <a:ln>
                  <a:noFill/>
                </a:ln>
                <a:solidFill>
                  <a:schemeClr val="accent1"/>
                </a:solidFill>
                <a:effectLst/>
                <a:uLnTx/>
                <a:uFillTx/>
                <a:latin typeface="+mj-lt"/>
                <a:ea typeface="+mj-ea"/>
                <a:cs typeface="+mj-cs"/>
              </a:rPr>
              <a:t>Evaluer la situation actuelle</a:t>
            </a:r>
          </a:p>
          <a:p>
            <a:pPr lvl="0">
              <a:spcBef>
                <a:spcPct val="0"/>
              </a:spcBef>
              <a:defRPr/>
            </a:pPr>
            <a:endParaRPr lang="fr-FR" sz="2800" dirty="0">
              <a:solidFill>
                <a:schemeClr val="accent1"/>
              </a:solidFill>
              <a:latin typeface="+mj-lt"/>
              <a:ea typeface="+mj-ea"/>
              <a:cs typeface="+mj-cs"/>
            </a:endParaRPr>
          </a:p>
          <a:p>
            <a:pPr lvl="0">
              <a:spcBef>
                <a:spcPct val="0"/>
              </a:spcBef>
              <a:defRPr/>
            </a:pPr>
            <a:r>
              <a:rPr lang="fr-FR" sz="2800" dirty="0">
                <a:solidFill>
                  <a:schemeClr val="accent1"/>
                </a:solidFill>
              </a:rPr>
              <a:t>Identifier les facteurs de réussite et les obstacles :</a:t>
            </a:r>
          </a:p>
          <a:p>
            <a:pPr lvl="1">
              <a:spcBef>
                <a:spcPct val="0"/>
              </a:spcBef>
              <a:buFont typeface="Wingdings" pitchFamily="2" charset="2"/>
              <a:buChar char="Ø"/>
              <a:defRPr/>
            </a:pPr>
            <a:r>
              <a:rPr lang="fr-FR" sz="2800" dirty="0">
                <a:solidFill>
                  <a:schemeClr val="accent1"/>
                </a:solidFill>
              </a:rPr>
              <a:t> </a:t>
            </a:r>
            <a:r>
              <a:rPr lang="fr-FR" sz="2400" cap="all" dirty="0">
                <a:solidFill>
                  <a:schemeClr val="accent1"/>
                </a:solidFill>
              </a:rPr>
              <a:t>q</a:t>
            </a:r>
            <a:r>
              <a:rPr lang="fr-FR" sz="2400" dirty="0">
                <a:solidFill>
                  <a:schemeClr val="accent1"/>
                </a:solidFill>
              </a:rPr>
              <a:t>uelles mesures seraient utiles pour améliorer la situation ?</a:t>
            </a:r>
          </a:p>
          <a:p>
            <a:pPr lvl="1">
              <a:spcBef>
                <a:spcPct val="0"/>
              </a:spcBef>
              <a:buFont typeface="Wingdings" pitchFamily="2" charset="2"/>
              <a:buChar char="Ø"/>
              <a:defRPr/>
            </a:pPr>
            <a:r>
              <a:rPr lang="fr-FR" sz="2400" cap="all" dirty="0">
                <a:solidFill>
                  <a:schemeClr val="accent1"/>
                </a:solidFill>
              </a:rPr>
              <a:t>q</a:t>
            </a:r>
            <a:r>
              <a:rPr lang="fr-FR" sz="2400" dirty="0">
                <a:solidFill>
                  <a:schemeClr val="accent1"/>
                </a:solidFill>
              </a:rPr>
              <a:t>uelles pourraient être les mesures concrètes de mise en œuvre ?</a:t>
            </a:r>
            <a:endParaRPr kumimoji="0" lang="fr-FR" sz="2400" b="0"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183727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3E386-BB30-4928-9FFC-30D7FDAE18B6}"/>
              </a:ext>
            </a:extLst>
          </p:cNvPr>
          <p:cNvSpPr>
            <a:spLocks noGrp="1"/>
          </p:cNvSpPr>
          <p:nvPr>
            <p:ph type="title"/>
          </p:nvPr>
        </p:nvSpPr>
        <p:spPr>
          <a:xfrm>
            <a:off x="683430" y="477147"/>
            <a:ext cx="8596668" cy="905209"/>
          </a:xfrm>
        </p:spPr>
        <p:txBody>
          <a:bodyPr/>
          <a:lstStyle/>
          <a:p>
            <a:r>
              <a:rPr lang="fr-FR" dirty="0"/>
              <a:t>Evaluer la situation actuelle</a:t>
            </a:r>
          </a:p>
        </p:txBody>
      </p:sp>
      <p:sp>
        <p:nvSpPr>
          <p:cNvPr id="5" name="Espace réservé du texte 4">
            <a:extLst>
              <a:ext uri="{FF2B5EF4-FFF2-40B4-BE49-F238E27FC236}">
                <a16:creationId xmlns:a16="http://schemas.microsoft.com/office/drawing/2014/main" id="{F8E7396B-2ECB-4E57-A476-D09933E5C665}"/>
              </a:ext>
            </a:extLst>
          </p:cNvPr>
          <p:cNvSpPr>
            <a:spLocks noGrp="1"/>
          </p:cNvSpPr>
          <p:nvPr>
            <p:ph type="body" sz="quarter" idx="3"/>
          </p:nvPr>
        </p:nvSpPr>
        <p:spPr>
          <a:xfrm>
            <a:off x="683430" y="1512181"/>
            <a:ext cx="4185618" cy="576262"/>
          </a:xfrm>
        </p:spPr>
        <p:txBody>
          <a:bodyPr/>
          <a:lstStyle/>
          <a:p>
            <a:r>
              <a:rPr lang="fr-FR" dirty="0"/>
              <a:t>Un héritage (récent)</a:t>
            </a:r>
          </a:p>
        </p:txBody>
      </p:sp>
      <p:sp>
        <p:nvSpPr>
          <p:cNvPr id="6" name="Espace réservé du contenu 5">
            <a:extLst>
              <a:ext uri="{FF2B5EF4-FFF2-40B4-BE49-F238E27FC236}">
                <a16:creationId xmlns:a16="http://schemas.microsoft.com/office/drawing/2014/main" id="{D96199E9-72A0-4A50-A0C9-080CAACB4BD7}"/>
              </a:ext>
            </a:extLst>
          </p:cNvPr>
          <p:cNvSpPr>
            <a:spLocks noGrp="1"/>
          </p:cNvSpPr>
          <p:nvPr>
            <p:ph sz="quarter" idx="4"/>
          </p:nvPr>
        </p:nvSpPr>
        <p:spPr>
          <a:xfrm>
            <a:off x="683430" y="2367008"/>
            <a:ext cx="7774769" cy="2173769"/>
          </a:xfrm>
        </p:spPr>
        <p:txBody>
          <a:bodyPr>
            <a:normAutofit lnSpcReduction="10000"/>
          </a:bodyPr>
          <a:lstStyle/>
          <a:p>
            <a:r>
              <a:rPr lang="fr-FR" sz="1800" kern="1400" dirty="0">
                <a:effectLst/>
                <a:latin typeface="Arial" panose="020B0604020202020204" pitchFamily="34" charset="0"/>
                <a:ea typeface="Times New Roman" panose="02020603050405020304" pitchFamily="18" charset="0"/>
                <a:cs typeface="Arial" panose="020B0604020202020204" pitchFamily="34" charset="0"/>
              </a:rPr>
              <a:t>Des POS au PLU :</a:t>
            </a:r>
          </a:p>
          <a:p>
            <a:pPr lvl="1"/>
            <a:r>
              <a:rPr lang="fr-FR" altLang="fr-FR" dirty="0">
                <a:latin typeface="Arial" panose="020B0604020202020204" pitchFamily="34" charset="0"/>
                <a:cs typeface="Arial" panose="020B0604020202020204" pitchFamily="34" charset="0"/>
              </a:rPr>
              <a:t>Des documents de gestion du droit des sols à des documents de projet,</a:t>
            </a:r>
          </a:p>
          <a:p>
            <a:pPr lvl="1"/>
            <a:r>
              <a:rPr lang="fr-FR" altLang="fr-FR" dirty="0">
                <a:latin typeface="Arial" panose="020B0604020202020204" pitchFamily="34" charset="0"/>
                <a:cs typeface="Arial" panose="020B0604020202020204" pitchFamily="34" charset="0"/>
              </a:rPr>
              <a:t>Des contextes très différents,</a:t>
            </a:r>
          </a:p>
          <a:p>
            <a:pPr lvl="1"/>
            <a:r>
              <a:rPr lang="fr-FR" kern="1400" dirty="0">
                <a:effectLst/>
                <a:latin typeface="Arial" panose="020B0604020202020204" pitchFamily="34" charset="0"/>
                <a:ea typeface="Times New Roman" panose="02020603050405020304" pitchFamily="18" charset="0"/>
                <a:cs typeface="Arial" panose="020B0604020202020204" pitchFamily="34" charset="0"/>
              </a:rPr>
              <a:t>Des échelles </a:t>
            </a:r>
            <a:r>
              <a:rPr lang="fr-FR" kern="1400" dirty="0">
                <a:latin typeface="Arial" panose="020B0604020202020204" pitchFamily="34" charset="0"/>
                <a:ea typeface="Times New Roman" panose="02020603050405020304" pitchFamily="18" charset="0"/>
                <a:cs typeface="Arial" panose="020B0604020202020204" pitchFamily="34" charset="0"/>
              </a:rPr>
              <a:t>de temps différentes.</a:t>
            </a:r>
          </a:p>
          <a:p>
            <a:pPr lvl="1">
              <a:buNone/>
            </a:pPr>
            <a:endParaRPr lang="fr-FR" kern="1400" dirty="0">
              <a:effectLst/>
              <a:latin typeface="Arial" panose="020B0604020202020204" pitchFamily="34" charset="0"/>
              <a:ea typeface="Times New Roman" panose="02020603050405020304" pitchFamily="18" charset="0"/>
              <a:cs typeface="Arial" panose="020B0604020202020204" pitchFamily="34" charset="0"/>
            </a:endParaRPr>
          </a:p>
          <a:p>
            <a:r>
              <a:rPr lang="fr-FR" kern="1400" dirty="0">
                <a:latin typeface="Arial" panose="020B0604020202020204" pitchFamily="34" charset="0"/>
                <a:cs typeface="Arial" panose="020B0604020202020204" pitchFamily="34" charset="0"/>
              </a:rPr>
              <a:t>La maison individuelle ou l’appartement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62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3E386-BB30-4928-9FFC-30D7FDAE18B6}"/>
              </a:ext>
            </a:extLst>
          </p:cNvPr>
          <p:cNvSpPr>
            <a:spLocks noGrp="1"/>
          </p:cNvSpPr>
          <p:nvPr>
            <p:ph type="title"/>
          </p:nvPr>
        </p:nvSpPr>
        <p:spPr>
          <a:xfrm>
            <a:off x="683430" y="281202"/>
            <a:ext cx="8596668" cy="905209"/>
          </a:xfrm>
        </p:spPr>
        <p:txBody>
          <a:bodyPr>
            <a:normAutofit fontScale="90000"/>
          </a:bodyPr>
          <a:lstStyle/>
          <a:p>
            <a:r>
              <a:rPr lang="fr-FR" dirty="0"/>
              <a:t>Identifier les facteurs de réussite et les obstacles =&gt; </a:t>
            </a:r>
            <a:r>
              <a:rPr lang="fr-FR" cap="all" dirty="0"/>
              <a:t>q</a:t>
            </a:r>
            <a:r>
              <a:rPr lang="fr-FR" dirty="0"/>
              <a:t>uelles mesures seraient utiles pour améliorer la situation ?</a:t>
            </a:r>
          </a:p>
        </p:txBody>
      </p:sp>
      <p:sp>
        <p:nvSpPr>
          <p:cNvPr id="3" name="Espace réservé du texte 2">
            <a:extLst>
              <a:ext uri="{FF2B5EF4-FFF2-40B4-BE49-F238E27FC236}">
                <a16:creationId xmlns:a16="http://schemas.microsoft.com/office/drawing/2014/main" id="{4B47B9FE-C156-45D9-823F-ED4E1957DBFA}"/>
              </a:ext>
            </a:extLst>
          </p:cNvPr>
          <p:cNvSpPr>
            <a:spLocks noGrp="1"/>
          </p:cNvSpPr>
          <p:nvPr>
            <p:ph type="body" idx="1"/>
          </p:nvPr>
        </p:nvSpPr>
        <p:spPr>
          <a:xfrm>
            <a:off x="643416" y="1933304"/>
            <a:ext cx="8866344" cy="930895"/>
          </a:xfrm>
        </p:spPr>
        <p:txBody>
          <a:bodyPr/>
          <a:lstStyle/>
          <a:p>
            <a:r>
              <a:rPr lang="fr-FR" dirty="0"/>
              <a:t>Promouvoir la compréhension mutuelle entre les différentes positions et intérêts des participants</a:t>
            </a:r>
          </a:p>
        </p:txBody>
      </p:sp>
      <p:sp>
        <p:nvSpPr>
          <p:cNvPr id="4" name="Espace réservé du contenu 3">
            <a:extLst>
              <a:ext uri="{FF2B5EF4-FFF2-40B4-BE49-F238E27FC236}">
                <a16:creationId xmlns:a16="http://schemas.microsoft.com/office/drawing/2014/main" id="{3402129D-4E61-4F8F-B37E-29B0CBA7F91B}"/>
              </a:ext>
            </a:extLst>
          </p:cNvPr>
          <p:cNvSpPr>
            <a:spLocks noGrp="1"/>
          </p:cNvSpPr>
          <p:nvPr>
            <p:ph sz="half" idx="2"/>
          </p:nvPr>
        </p:nvSpPr>
        <p:spPr>
          <a:xfrm>
            <a:off x="695667" y="3185017"/>
            <a:ext cx="9101697" cy="2484267"/>
          </a:xfrm>
        </p:spPr>
        <p:txBody>
          <a:bodyPr>
            <a:normAutofit/>
          </a:bodyPr>
          <a:lstStyle/>
          <a:p>
            <a:r>
              <a:rPr lang="fr-FR" sz="2000" dirty="0"/>
              <a:t>A l’échelle de la commune -&gt; passer en mode projet</a:t>
            </a:r>
          </a:p>
          <a:p>
            <a:pPr lvl="1"/>
            <a:r>
              <a:rPr lang="fr-FR" sz="1800" dirty="0"/>
              <a:t>Un projet d’aménagement stratégique (PADD, Programmation) </a:t>
            </a:r>
          </a:p>
          <a:p>
            <a:pPr lvl="1"/>
            <a:r>
              <a:rPr lang="fr-FR" sz="1800" dirty="0"/>
              <a:t>Une déclinaison à l’échelle de certains secteurs (OAP, servitude de projet, zone 2AU)</a:t>
            </a:r>
          </a:p>
          <a:p>
            <a:r>
              <a:rPr lang="fr-FR" sz="2000" dirty="0"/>
              <a:t>A l’échelle de la parcelle -&gt; savoir utiliser son foncier</a:t>
            </a:r>
          </a:p>
          <a:p>
            <a:pPr lvl="1"/>
            <a:r>
              <a:rPr lang="fr-FR" sz="1800" dirty="0"/>
              <a:t>Repenser les formes urbaines </a:t>
            </a:r>
          </a:p>
          <a:p>
            <a:pPr lvl="1"/>
            <a:endParaRPr lang="fr-FR" dirty="0"/>
          </a:p>
        </p:txBody>
      </p:sp>
    </p:spTree>
    <p:extLst>
      <p:ext uri="{BB962C8B-B14F-4D97-AF65-F5344CB8AC3E}">
        <p14:creationId xmlns:p14="http://schemas.microsoft.com/office/powerpoint/2010/main" val="391662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p:nvPr/>
        </p:nvPicPr>
        <p:blipFill rotWithShape="1">
          <a:blip r:embed="rId2" cstate="print">
            <a:extLst>
              <a:ext uri="{28A0092B-C50C-407E-A947-70E740481C1C}">
                <a14:useLocalDpi xmlns:a14="http://schemas.microsoft.com/office/drawing/2010/main" val="0"/>
              </a:ext>
            </a:extLst>
          </a:blip>
          <a:srcRect t="8474" r="7807" b="49154"/>
          <a:stretch/>
        </p:blipFill>
        <p:spPr bwMode="auto">
          <a:xfrm>
            <a:off x="4830853" y="1667561"/>
            <a:ext cx="5090615" cy="3313866"/>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D2A3E386-BB30-4928-9FFC-30D7FDAE18B6}"/>
              </a:ext>
            </a:extLst>
          </p:cNvPr>
          <p:cNvSpPr>
            <a:spLocks noGrp="1"/>
          </p:cNvSpPr>
          <p:nvPr>
            <p:ph type="title"/>
          </p:nvPr>
        </p:nvSpPr>
        <p:spPr>
          <a:xfrm>
            <a:off x="683430" y="411832"/>
            <a:ext cx="8596668" cy="905209"/>
          </a:xfrm>
        </p:spPr>
        <p:txBody>
          <a:bodyPr>
            <a:normAutofit fontScale="90000"/>
          </a:bodyPr>
          <a:lstStyle/>
          <a:p>
            <a:r>
              <a:rPr lang="fr-FR" dirty="0"/>
              <a:t>Identifier les facteurs de réussite et les obstacles =&gt; « passer en mode projet »</a:t>
            </a:r>
          </a:p>
        </p:txBody>
      </p:sp>
      <p:grpSp>
        <p:nvGrpSpPr>
          <p:cNvPr id="1026" name="Groupe 518"/>
          <p:cNvGrpSpPr>
            <a:grpSpLocks/>
          </p:cNvGrpSpPr>
          <p:nvPr/>
        </p:nvGrpSpPr>
        <p:grpSpPr bwMode="auto">
          <a:xfrm>
            <a:off x="674868" y="1820632"/>
            <a:ext cx="4119199" cy="4436474"/>
            <a:chOff x="0" y="0"/>
            <a:chExt cx="37579" cy="39598"/>
          </a:xfrm>
        </p:grpSpPr>
        <p:pic>
          <p:nvPicPr>
            <p:cNvPr id="338" name="Image 170" descr="PADD1"/>
            <p:cNvPicPr>
              <a:picLocks noChangeAspect="1" noChangeArrowheads="1"/>
            </p:cNvPicPr>
            <p:nvPr/>
          </p:nvPicPr>
          <p:blipFill>
            <a:blip r:embed="rId3"/>
            <a:srcRect/>
            <a:stretch>
              <a:fillRect/>
            </a:stretch>
          </p:blipFill>
          <p:spPr bwMode="auto">
            <a:xfrm>
              <a:off x="0" y="0"/>
              <a:ext cx="37579" cy="39598"/>
            </a:xfrm>
            <a:prstGeom prst="rect">
              <a:avLst/>
            </a:prstGeom>
            <a:noFill/>
          </p:spPr>
        </p:pic>
        <p:sp>
          <p:nvSpPr>
            <p:cNvPr id="339" name="Ellipse 171"/>
            <p:cNvSpPr>
              <a:spLocks/>
            </p:cNvSpPr>
            <p:nvPr/>
          </p:nvSpPr>
          <p:spPr bwMode="auto">
            <a:xfrm>
              <a:off x="18573" y="11430"/>
              <a:ext cx="2191" cy="2000"/>
            </a:xfrm>
            <a:prstGeom prst="ellipse">
              <a:avLst/>
            </a:prstGeom>
            <a:solidFill>
              <a:srgbClr val="FF0000"/>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grpSp>
      <p:sp>
        <p:nvSpPr>
          <p:cNvPr id="1029" name="Zone de texte 340"/>
          <p:cNvSpPr txBox="1">
            <a:spLocks noChangeArrowheads="1"/>
          </p:cNvSpPr>
          <p:nvPr/>
        </p:nvSpPr>
        <p:spPr bwMode="auto">
          <a:xfrm>
            <a:off x="5187813" y="5882954"/>
            <a:ext cx="1879191" cy="360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a:ln>
                  <a:noFill/>
                </a:ln>
                <a:solidFill>
                  <a:schemeClr val="tx1"/>
                </a:solidFill>
                <a:effectLst/>
                <a:latin typeface="Calibri" pitchFamily="34" charset="0"/>
                <a:cs typeface="Arial" pitchFamily="34" charset="0"/>
              </a:rPr>
              <a:t>Extrait du PADD</a:t>
            </a: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
        <p:nvSpPr>
          <p:cNvPr id="1031" name="Zone de texte 519"/>
          <p:cNvSpPr txBox="1">
            <a:spLocks noChangeArrowheads="1"/>
          </p:cNvSpPr>
          <p:nvPr/>
        </p:nvSpPr>
        <p:spPr bwMode="auto">
          <a:xfrm>
            <a:off x="5209495" y="5255938"/>
            <a:ext cx="2784974" cy="360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a:ln>
                  <a:noFill/>
                </a:ln>
                <a:solidFill>
                  <a:schemeClr val="tx1"/>
                </a:solidFill>
                <a:effectLst/>
                <a:latin typeface="Calibri" pitchFamily="34" charset="0"/>
                <a:cs typeface="Arial" pitchFamily="34" charset="0"/>
              </a:rPr>
              <a:t>Extrait du zonage du PLU</a:t>
            </a: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cxnSp>
        <p:nvCxnSpPr>
          <p:cNvPr id="16" name="Connecteur droit avec flèche 15"/>
          <p:cNvCxnSpPr>
            <a:stCxn id="1031" idx="0"/>
          </p:cNvCxnSpPr>
          <p:nvPr/>
        </p:nvCxnSpPr>
        <p:spPr>
          <a:xfrm flipV="1">
            <a:off x="6601982" y="5042260"/>
            <a:ext cx="177640" cy="213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4937759" y="5956660"/>
            <a:ext cx="249080" cy="130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62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E09032EC-C43C-4AEE-B343-E085F46F0290}"/>
              </a:ext>
            </a:extLst>
          </p:cNvPr>
          <p:cNvSpPr txBox="1">
            <a:spLocks/>
          </p:cNvSpPr>
          <p:nvPr/>
        </p:nvSpPr>
        <p:spPr>
          <a:xfrm>
            <a:off x="800100" y="347620"/>
            <a:ext cx="8213298" cy="69849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dirty="0"/>
              <a:t>Repenser les formes urbaines</a:t>
            </a:r>
          </a:p>
        </p:txBody>
      </p:sp>
      <p:sp>
        <p:nvSpPr>
          <p:cNvPr id="6" name="Rectangle 5"/>
          <p:cNvSpPr/>
          <p:nvPr/>
        </p:nvSpPr>
        <p:spPr>
          <a:xfrm>
            <a:off x="1162581" y="2299071"/>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248295" y="2294718"/>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567527" y="2573391"/>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666305" y="2973988"/>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425422" y="2316488"/>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25420" y="2316490"/>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471957" y="2312132"/>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rot="5400000">
            <a:off x="7341325" y="2429701"/>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099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E09032EC-C43C-4AEE-B343-E085F46F0290}"/>
              </a:ext>
            </a:extLst>
          </p:cNvPr>
          <p:cNvSpPr txBox="1">
            <a:spLocks/>
          </p:cNvSpPr>
          <p:nvPr/>
        </p:nvSpPr>
        <p:spPr>
          <a:xfrm>
            <a:off x="800100" y="308431"/>
            <a:ext cx="8213298" cy="69849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dirty="0"/>
              <a:t>Repenser les formes urbaines</a:t>
            </a:r>
          </a:p>
        </p:txBody>
      </p:sp>
      <p:sp>
        <p:nvSpPr>
          <p:cNvPr id="6" name="Rectangle 5"/>
          <p:cNvSpPr/>
          <p:nvPr/>
        </p:nvSpPr>
        <p:spPr>
          <a:xfrm>
            <a:off x="1162581" y="1410787"/>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248295" y="1406434"/>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567527" y="1685107"/>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666305" y="2085704"/>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425422" y="1428204"/>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25420" y="1428206"/>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471957" y="1423848"/>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rot="5400000">
            <a:off x="7341325" y="1541417"/>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184352" y="3757747"/>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270066" y="3753394"/>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589298" y="4032067"/>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688076" y="4432664"/>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447193" y="3775164"/>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447191" y="3775166"/>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7493728" y="3770808"/>
            <a:ext cx="1440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rot="5400000">
            <a:off x="7376159" y="3901440"/>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p:cNvCxnSpPr>
            <a:stCxn id="17" idx="1"/>
            <a:endCxn id="17" idx="3"/>
          </p:cNvCxnSpPr>
          <p:nvPr/>
        </p:nvCxnSpPr>
        <p:spPr>
          <a:xfrm>
            <a:off x="1184352" y="4657747"/>
            <a:ext cx="14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17" idx="1"/>
            <a:endCxn id="17" idx="3"/>
          </p:cNvCxnSpPr>
          <p:nvPr/>
        </p:nvCxnSpPr>
        <p:spPr>
          <a:xfrm>
            <a:off x="1184352" y="4657747"/>
            <a:ext cx="14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3270054" y="4287633"/>
            <a:ext cx="14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a:stCxn id="21" idx="1"/>
            <a:endCxn id="21" idx="3"/>
          </p:cNvCxnSpPr>
          <p:nvPr/>
        </p:nvCxnSpPr>
        <p:spPr>
          <a:xfrm>
            <a:off x="5447193" y="4675164"/>
            <a:ext cx="14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21" idx="2"/>
            <a:endCxn id="21" idx="0"/>
          </p:cNvCxnSpPr>
          <p:nvPr/>
        </p:nvCxnSpPr>
        <p:spPr>
          <a:xfrm flipV="1">
            <a:off x="6167193" y="3775164"/>
            <a:ext cx="0" cy="18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7480644" y="4683873"/>
            <a:ext cx="14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8200644" y="4702628"/>
            <a:ext cx="2830" cy="868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rot="5400000">
            <a:off x="8429896" y="5059680"/>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7493706" y="5181601"/>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6265797" y="3770812"/>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5442837" y="5194663"/>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6261443" y="5190309"/>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1584944" y="4915987"/>
            <a:ext cx="627017"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rot="5400000">
            <a:off x="4255224" y="3826329"/>
            <a:ext cx="537754" cy="3788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avec flèche 33"/>
          <p:cNvCxnSpPr>
            <a:stCxn id="6" idx="2"/>
            <a:endCxn id="17" idx="0"/>
          </p:cNvCxnSpPr>
          <p:nvPr/>
        </p:nvCxnSpPr>
        <p:spPr>
          <a:xfrm>
            <a:off x="1882581" y="3210787"/>
            <a:ext cx="21771" cy="546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3968283" y="3219496"/>
            <a:ext cx="21771" cy="546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6136718" y="3245622"/>
            <a:ext cx="21771" cy="546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8252901" y="3232558"/>
            <a:ext cx="21771" cy="546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99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E09032EC-C43C-4AEE-B343-E085F46F0290}"/>
              </a:ext>
            </a:extLst>
          </p:cNvPr>
          <p:cNvSpPr txBox="1">
            <a:spLocks/>
          </p:cNvSpPr>
          <p:nvPr/>
        </p:nvSpPr>
        <p:spPr>
          <a:xfrm>
            <a:off x="800100" y="177801"/>
            <a:ext cx="8213298" cy="69849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dirty="0"/>
              <a:t>Repenser les formes urbaines</a:t>
            </a:r>
          </a:p>
        </p:txBody>
      </p:sp>
      <p:pic>
        <p:nvPicPr>
          <p:cNvPr id="3" name="Image 2">
            <a:extLst>
              <a:ext uri="{FF2B5EF4-FFF2-40B4-BE49-F238E27FC236}">
                <a16:creationId xmlns:a16="http://schemas.microsoft.com/office/drawing/2014/main" id="{1CB88876-976B-445D-B99F-4576B6DC6D22}"/>
              </a:ext>
            </a:extLst>
          </p:cNvPr>
          <p:cNvPicPr>
            <a:picLocks noChangeAspect="1"/>
          </p:cNvPicPr>
          <p:nvPr/>
        </p:nvPicPr>
        <p:blipFill rotWithShape="1">
          <a:blip r:embed="rId2"/>
          <a:srcRect b="8217"/>
          <a:stretch/>
        </p:blipFill>
        <p:spPr>
          <a:xfrm>
            <a:off x="5689600" y="1204675"/>
            <a:ext cx="4519940" cy="5040000"/>
          </a:xfrm>
          <a:prstGeom prst="rect">
            <a:avLst/>
          </a:prstGeom>
        </p:spPr>
      </p:pic>
      <p:pic>
        <p:nvPicPr>
          <p:cNvPr id="7" name="Image 6">
            <a:extLst>
              <a:ext uri="{FF2B5EF4-FFF2-40B4-BE49-F238E27FC236}">
                <a16:creationId xmlns:a16="http://schemas.microsoft.com/office/drawing/2014/main" id="{B569CEE6-682B-49AC-B915-4E567014DC18}"/>
              </a:ext>
            </a:extLst>
          </p:cNvPr>
          <p:cNvPicPr>
            <a:picLocks noChangeAspect="1"/>
          </p:cNvPicPr>
          <p:nvPr/>
        </p:nvPicPr>
        <p:blipFill>
          <a:blip r:embed="rId3"/>
          <a:stretch>
            <a:fillRect/>
          </a:stretch>
        </p:blipFill>
        <p:spPr>
          <a:xfrm>
            <a:off x="913587" y="1217562"/>
            <a:ext cx="4500501" cy="5043537"/>
          </a:xfrm>
          <a:prstGeom prst="rect">
            <a:avLst/>
          </a:prstGeom>
        </p:spPr>
      </p:pic>
      <p:sp>
        <p:nvSpPr>
          <p:cNvPr id="10" name="Forme libre : forme 9">
            <a:extLst>
              <a:ext uri="{FF2B5EF4-FFF2-40B4-BE49-F238E27FC236}">
                <a16:creationId xmlns:a16="http://schemas.microsoft.com/office/drawing/2014/main" id="{A1AA76BA-F7F9-4228-AF23-5716AA4EF77D}"/>
              </a:ext>
            </a:extLst>
          </p:cNvPr>
          <p:cNvSpPr/>
          <p:nvPr/>
        </p:nvSpPr>
        <p:spPr>
          <a:xfrm>
            <a:off x="6257925" y="1485900"/>
            <a:ext cx="3267075" cy="4762500"/>
          </a:xfrm>
          <a:custGeom>
            <a:avLst/>
            <a:gdLst>
              <a:gd name="connsiteX0" fmla="*/ 0 w 3267075"/>
              <a:gd name="connsiteY0" fmla="*/ 838200 h 4743450"/>
              <a:gd name="connsiteX1" fmla="*/ 552450 w 3267075"/>
              <a:gd name="connsiteY1" fmla="*/ 609600 h 4743450"/>
              <a:gd name="connsiteX2" fmla="*/ 571500 w 3267075"/>
              <a:gd name="connsiteY2" fmla="*/ 342900 h 4743450"/>
              <a:gd name="connsiteX3" fmla="*/ 1247775 w 3267075"/>
              <a:gd name="connsiteY3" fmla="*/ 161925 h 4743450"/>
              <a:gd name="connsiteX4" fmla="*/ 1285875 w 3267075"/>
              <a:gd name="connsiteY4" fmla="*/ 0 h 4743450"/>
              <a:gd name="connsiteX5" fmla="*/ 2295525 w 3267075"/>
              <a:gd name="connsiteY5" fmla="*/ 9525 h 4743450"/>
              <a:gd name="connsiteX6" fmla="*/ 3267075 w 3267075"/>
              <a:gd name="connsiteY6" fmla="*/ 4743450 h 4743450"/>
              <a:gd name="connsiteX7" fmla="*/ 2447925 w 3267075"/>
              <a:gd name="connsiteY7" fmla="*/ 4724400 h 4743450"/>
              <a:gd name="connsiteX8" fmla="*/ 1704975 w 3267075"/>
              <a:gd name="connsiteY8" fmla="*/ 3790950 h 4743450"/>
              <a:gd name="connsiteX9" fmla="*/ 1076325 w 3267075"/>
              <a:gd name="connsiteY9" fmla="*/ 2581275 h 4743450"/>
              <a:gd name="connsiteX10" fmla="*/ 733425 w 3267075"/>
              <a:gd name="connsiteY10" fmla="*/ 2152650 h 4743450"/>
              <a:gd name="connsiteX11" fmla="*/ 247650 w 3267075"/>
              <a:gd name="connsiteY11" fmla="*/ 1304925 h 4743450"/>
              <a:gd name="connsiteX12" fmla="*/ 0 w 3267075"/>
              <a:gd name="connsiteY12" fmla="*/ 838200 h 4743450"/>
              <a:gd name="connsiteX0" fmla="*/ 0 w 3267075"/>
              <a:gd name="connsiteY0" fmla="*/ 838200 h 4743450"/>
              <a:gd name="connsiteX1" fmla="*/ 552450 w 3267075"/>
              <a:gd name="connsiteY1" fmla="*/ 609600 h 4743450"/>
              <a:gd name="connsiteX2" fmla="*/ 571500 w 3267075"/>
              <a:gd name="connsiteY2" fmla="*/ 342900 h 4743450"/>
              <a:gd name="connsiteX3" fmla="*/ 1247775 w 3267075"/>
              <a:gd name="connsiteY3" fmla="*/ 161925 h 4743450"/>
              <a:gd name="connsiteX4" fmla="*/ 1285875 w 3267075"/>
              <a:gd name="connsiteY4" fmla="*/ 0 h 4743450"/>
              <a:gd name="connsiteX5" fmla="*/ 2295525 w 3267075"/>
              <a:gd name="connsiteY5" fmla="*/ 9525 h 4743450"/>
              <a:gd name="connsiteX6" fmla="*/ 2600325 w 3267075"/>
              <a:gd name="connsiteY6" fmla="*/ 2143125 h 4743450"/>
              <a:gd name="connsiteX7" fmla="*/ 3267075 w 3267075"/>
              <a:gd name="connsiteY7" fmla="*/ 4743450 h 4743450"/>
              <a:gd name="connsiteX8" fmla="*/ 2447925 w 3267075"/>
              <a:gd name="connsiteY8" fmla="*/ 4724400 h 4743450"/>
              <a:gd name="connsiteX9" fmla="*/ 1704975 w 3267075"/>
              <a:gd name="connsiteY9" fmla="*/ 3790950 h 4743450"/>
              <a:gd name="connsiteX10" fmla="*/ 1076325 w 3267075"/>
              <a:gd name="connsiteY10" fmla="*/ 2581275 h 4743450"/>
              <a:gd name="connsiteX11" fmla="*/ 733425 w 3267075"/>
              <a:gd name="connsiteY11" fmla="*/ 2152650 h 4743450"/>
              <a:gd name="connsiteX12" fmla="*/ 247650 w 3267075"/>
              <a:gd name="connsiteY12" fmla="*/ 1304925 h 4743450"/>
              <a:gd name="connsiteX13" fmla="*/ 0 w 3267075"/>
              <a:gd name="connsiteY13" fmla="*/ 838200 h 4743450"/>
              <a:gd name="connsiteX0" fmla="*/ 0 w 3267075"/>
              <a:gd name="connsiteY0" fmla="*/ 838200 h 4743450"/>
              <a:gd name="connsiteX1" fmla="*/ 552450 w 3267075"/>
              <a:gd name="connsiteY1" fmla="*/ 609600 h 4743450"/>
              <a:gd name="connsiteX2" fmla="*/ 571500 w 3267075"/>
              <a:gd name="connsiteY2" fmla="*/ 342900 h 4743450"/>
              <a:gd name="connsiteX3" fmla="*/ 1247775 w 3267075"/>
              <a:gd name="connsiteY3" fmla="*/ 161925 h 4743450"/>
              <a:gd name="connsiteX4" fmla="*/ 1285875 w 3267075"/>
              <a:gd name="connsiteY4" fmla="*/ 0 h 4743450"/>
              <a:gd name="connsiteX5" fmla="*/ 2295525 w 3267075"/>
              <a:gd name="connsiteY5" fmla="*/ 9525 h 4743450"/>
              <a:gd name="connsiteX6" fmla="*/ 2381250 w 3267075"/>
              <a:gd name="connsiteY6" fmla="*/ 838200 h 4743450"/>
              <a:gd name="connsiteX7" fmla="*/ 2600325 w 3267075"/>
              <a:gd name="connsiteY7" fmla="*/ 2143125 h 4743450"/>
              <a:gd name="connsiteX8" fmla="*/ 3267075 w 3267075"/>
              <a:gd name="connsiteY8" fmla="*/ 4743450 h 4743450"/>
              <a:gd name="connsiteX9" fmla="*/ 2447925 w 3267075"/>
              <a:gd name="connsiteY9" fmla="*/ 4724400 h 4743450"/>
              <a:gd name="connsiteX10" fmla="*/ 1704975 w 3267075"/>
              <a:gd name="connsiteY10" fmla="*/ 3790950 h 4743450"/>
              <a:gd name="connsiteX11" fmla="*/ 1076325 w 3267075"/>
              <a:gd name="connsiteY11" fmla="*/ 2581275 h 4743450"/>
              <a:gd name="connsiteX12" fmla="*/ 733425 w 3267075"/>
              <a:gd name="connsiteY12" fmla="*/ 2152650 h 4743450"/>
              <a:gd name="connsiteX13" fmla="*/ 247650 w 3267075"/>
              <a:gd name="connsiteY13" fmla="*/ 1304925 h 4743450"/>
              <a:gd name="connsiteX14" fmla="*/ 0 w 3267075"/>
              <a:gd name="connsiteY14" fmla="*/ 838200 h 4743450"/>
              <a:gd name="connsiteX0" fmla="*/ 0 w 3267075"/>
              <a:gd name="connsiteY0" fmla="*/ 838200 h 4743450"/>
              <a:gd name="connsiteX1" fmla="*/ 552450 w 3267075"/>
              <a:gd name="connsiteY1" fmla="*/ 609600 h 4743450"/>
              <a:gd name="connsiteX2" fmla="*/ 571500 w 3267075"/>
              <a:gd name="connsiteY2" fmla="*/ 342900 h 4743450"/>
              <a:gd name="connsiteX3" fmla="*/ 1247775 w 3267075"/>
              <a:gd name="connsiteY3" fmla="*/ 161925 h 4743450"/>
              <a:gd name="connsiteX4" fmla="*/ 1285875 w 3267075"/>
              <a:gd name="connsiteY4" fmla="*/ 0 h 4743450"/>
              <a:gd name="connsiteX5" fmla="*/ 2295525 w 3267075"/>
              <a:gd name="connsiteY5" fmla="*/ 9525 h 4743450"/>
              <a:gd name="connsiteX6" fmla="*/ 2324100 w 3267075"/>
              <a:gd name="connsiteY6" fmla="*/ 200025 h 4743450"/>
              <a:gd name="connsiteX7" fmla="*/ 2381250 w 3267075"/>
              <a:gd name="connsiteY7" fmla="*/ 838200 h 4743450"/>
              <a:gd name="connsiteX8" fmla="*/ 2600325 w 3267075"/>
              <a:gd name="connsiteY8" fmla="*/ 2143125 h 4743450"/>
              <a:gd name="connsiteX9" fmla="*/ 3267075 w 3267075"/>
              <a:gd name="connsiteY9" fmla="*/ 4743450 h 4743450"/>
              <a:gd name="connsiteX10" fmla="*/ 2447925 w 3267075"/>
              <a:gd name="connsiteY10" fmla="*/ 4724400 h 4743450"/>
              <a:gd name="connsiteX11" fmla="*/ 1704975 w 3267075"/>
              <a:gd name="connsiteY11" fmla="*/ 3790950 h 4743450"/>
              <a:gd name="connsiteX12" fmla="*/ 1076325 w 3267075"/>
              <a:gd name="connsiteY12" fmla="*/ 2581275 h 4743450"/>
              <a:gd name="connsiteX13" fmla="*/ 733425 w 3267075"/>
              <a:gd name="connsiteY13" fmla="*/ 2152650 h 4743450"/>
              <a:gd name="connsiteX14" fmla="*/ 247650 w 3267075"/>
              <a:gd name="connsiteY14" fmla="*/ 1304925 h 4743450"/>
              <a:gd name="connsiteX15" fmla="*/ 0 w 3267075"/>
              <a:gd name="connsiteY15" fmla="*/ 838200 h 4743450"/>
              <a:gd name="connsiteX0" fmla="*/ 0 w 3267075"/>
              <a:gd name="connsiteY0" fmla="*/ 857250 h 4762500"/>
              <a:gd name="connsiteX1" fmla="*/ 552450 w 3267075"/>
              <a:gd name="connsiteY1" fmla="*/ 628650 h 4762500"/>
              <a:gd name="connsiteX2" fmla="*/ 571500 w 3267075"/>
              <a:gd name="connsiteY2" fmla="*/ 361950 h 4762500"/>
              <a:gd name="connsiteX3" fmla="*/ 1247775 w 3267075"/>
              <a:gd name="connsiteY3" fmla="*/ 180975 h 4762500"/>
              <a:gd name="connsiteX4" fmla="*/ 1285875 w 3267075"/>
              <a:gd name="connsiteY4" fmla="*/ 19050 h 4762500"/>
              <a:gd name="connsiteX5" fmla="*/ 1828800 w 3267075"/>
              <a:gd name="connsiteY5" fmla="*/ 0 h 4762500"/>
              <a:gd name="connsiteX6" fmla="*/ 2324100 w 3267075"/>
              <a:gd name="connsiteY6" fmla="*/ 219075 h 4762500"/>
              <a:gd name="connsiteX7" fmla="*/ 2381250 w 3267075"/>
              <a:gd name="connsiteY7" fmla="*/ 857250 h 4762500"/>
              <a:gd name="connsiteX8" fmla="*/ 2600325 w 3267075"/>
              <a:gd name="connsiteY8" fmla="*/ 2162175 h 4762500"/>
              <a:gd name="connsiteX9" fmla="*/ 3267075 w 3267075"/>
              <a:gd name="connsiteY9" fmla="*/ 4762500 h 4762500"/>
              <a:gd name="connsiteX10" fmla="*/ 2447925 w 3267075"/>
              <a:gd name="connsiteY10" fmla="*/ 4743450 h 4762500"/>
              <a:gd name="connsiteX11" fmla="*/ 1704975 w 3267075"/>
              <a:gd name="connsiteY11" fmla="*/ 3810000 h 4762500"/>
              <a:gd name="connsiteX12" fmla="*/ 1076325 w 3267075"/>
              <a:gd name="connsiteY12" fmla="*/ 2600325 h 4762500"/>
              <a:gd name="connsiteX13" fmla="*/ 733425 w 3267075"/>
              <a:gd name="connsiteY13" fmla="*/ 2171700 h 4762500"/>
              <a:gd name="connsiteX14" fmla="*/ 247650 w 3267075"/>
              <a:gd name="connsiteY14" fmla="*/ 1323975 h 4762500"/>
              <a:gd name="connsiteX15" fmla="*/ 0 w 3267075"/>
              <a:gd name="connsiteY15" fmla="*/ 8572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7075" h="4762500">
                <a:moveTo>
                  <a:pt x="0" y="857250"/>
                </a:moveTo>
                <a:lnTo>
                  <a:pt x="552450" y="628650"/>
                </a:lnTo>
                <a:lnTo>
                  <a:pt x="571500" y="361950"/>
                </a:lnTo>
                <a:lnTo>
                  <a:pt x="1247775" y="180975"/>
                </a:lnTo>
                <a:lnTo>
                  <a:pt x="1285875" y="19050"/>
                </a:lnTo>
                <a:lnTo>
                  <a:pt x="1828800" y="0"/>
                </a:lnTo>
                <a:cubicBezTo>
                  <a:pt x="2014537" y="33337"/>
                  <a:pt x="2309813" y="80963"/>
                  <a:pt x="2324100" y="219075"/>
                </a:cubicBezTo>
                <a:cubicBezTo>
                  <a:pt x="2338388" y="357188"/>
                  <a:pt x="2347913" y="533400"/>
                  <a:pt x="2381250" y="857250"/>
                </a:cubicBezTo>
                <a:cubicBezTo>
                  <a:pt x="2414587" y="1181100"/>
                  <a:pt x="2459038" y="1509713"/>
                  <a:pt x="2600325" y="2162175"/>
                </a:cubicBezTo>
                <a:lnTo>
                  <a:pt x="3267075" y="4762500"/>
                </a:lnTo>
                <a:lnTo>
                  <a:pt x="2447925" y="4743450"/>
                </a:lnTo>
                <a:lnTo>
                  <a:pt x="1704975" y="3810000"/>
                </a:lnTo>
                <a:lnTo>
                  <a:pt x="1076325" y="2600325"/>
                </a:lnTo>
                <a:lnTo>
                  <a:pt x="733425" y="2171700"/>
                </a:lnTo>
                <a:lnTo>
                  <a:pt x="247650" y="1323975"/>
                </a:lnTo>
                <a:lnTo>
                  <a:pt x="0" y="857250"/>
                </a:lnTo>
                <a:close/>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099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3E386-BB30-4928-9FFC-30D7FDAE18B6}"/>
              </a:ext>
            </a:extLst>
          </p:cNvPr>
          <p:cNvSpPr>
            <a:spLocks noGrp="1"/>
          </p:cNvSpPr>
          <p:nvPr>
            <p:ph type="title"/>
          </p:nvPr>
        </p:nvSpPr>
        <p:spPr>
          <a:xfrm>
            <a:off x="683430" y="555525"/>
            <a:ext cx="8596668" cy="905209"/>
          </a:xfrm>
        </p:spPr>
        <p:txBody>
          <a:bodyPr>
            <a:normAutofit fontScale="90000"/>
          </a:bodyPr>
          <a:lstStyle/>
          <a:p>
            <a:r>
              <a:rPr lang="fr-FR" dirty="0"/>
              <a:t>Identifier les facteurs de réussite et les obstacles =&gt; </a:t>
            </a:r>
            <a:r>
              <a:rPr lang="fr-FR" cap="all" dirty="0"/>
              <a:t>q</a:t>
            </a:r>
            <a:r>
              <a:rPr lang="fr-FR" dirty="0"/>
              <a:t>uelles mesures seraient utiles pour améliorer la situation ?</a:t>
            </a:r>
          </a:p>
        </p:txBody>
      </p:sp>
      <p:sp>
        <p:nvSpPr>
          <p:cNvPr id="5" name="Espace réservé du texte 4">
            <a:extLst>
              <a:ext uri="{FF2B5EF4-FFF2-40B4-BE49-F238E27FC236}">
                <a16:creationId xmlns:a16="http://schemas.microsoft.com/office/drawing/2014/main" id="{F8E7396B-2ECB-4E57-A476-D09933E5C665}"/>
              </a:ext>
            </a:extLst>
          </p:cNvPr>
          <p:cNvSpPr>
            <a:spLocks noGrp="1"/>
          </p:cNvSpPr>
          <p:nvPr>
            <p:ph type="body" sz="quarter" idx="3"/>
          </p:nvPr>
        </p:nvSpPr>
        <p:spPr>
          <a:xfrm>
            <a:off x="591991" y="2377445"/>
            <a:ext cx="8029495" cy="718457"/>
          </a:xfrm>
        </p:spPr>
        <p:txBody>
          <a:bodyPr/>
          <a:lstStyle/>
          <a:p>
            <a:r>
              <a:rPr lang="fr-FR" dirty="0"/>
              <a:t>La question des centres anciens / des logements vacants</a:t>
            </a:r>
          </a:p>
        </p:txBody>
      </p:sp>
      <p:sp>
        <p:nvSpPr>
          <p:cNvPr id="8" name="Rectangle 7"/>
          <p:cNvSpPr/>
          <p:nvPr/>
        </p:nvSpPr>
        <p:spPr>
          <a:xfrm>
            <a:off x="614733" y="4785752"/>
            <a:ext cx="4780227" cy="461665"/>
          </a:xfrm>
          <a:prstGeom prst="rect">
            <a:avLst/>
          </a:prstGeom>
        </p:spPr>
        <p:txBody>
          <a:bodyPr wrap="square">
            <a:spAutoFit/>
          </a:bodyPr>
          <a:lstStyle/>
          <a:p>
            <a:r>
              <a:rPr lang="fr-FR" sz="2400" dirty="0"/>
              <a:t>La question du foncier…..</a:t>
            </a:r>
          </a:p>
        </p:txBody>
      </p:sp>
      <p:sp>
        <p:nvSpPr>
          <p:cNvPr id="9" name="Espace réservé du contenu 3">
            <a:extLst>
              <a:ext uri="{FF2B5EF4-FFF2-40B4-BE49-F238E27FC236}">
                <a16:creationId xmlns:a16="http://schemas.microsoft.com/office/drawing/2014/main" id="{3402129D-4E61-4F8F-B37E-29B0CBA7F91B}"/>
              </a:ext>
            </a:extLst>
          </p:cNvPr>
          <p:cNvSpPr>
            <a:spLocks noGrp="1"/>
          </p:cNvSpPr>
          <p:nvPr>
            <p:ph sz="half" idx="2"/>
          </p:nvPr>
        </p:nvSpPr>
        <p:spPr>
          <a:xfrm>
            <a:off x="591164" y="3224210"/>
            <a:ext cx="9101697" cy="1308606"/>
          </a:xfrm>
        </p:spPr>
        <p:txBody>
          <a:bodyPr>
            <a:normAutofit/>
          </a:bodyPr>
          <a:lstStyle/>
          <a:p>
            <a:r>
              <a:rPr lang="fr-FR" sz="1800" dirty="0"/>
              <a:t>Repenser les formes urbaines </a:t>
            </a:r>
          </a:p>
          <a:p>
            <a:pPr lvl="1"/>
            <a:r>
              <a:rPr lang="fr-FR" b="1" dirty="0"/>
              <a:t>travailler sur le cadre de vie </a:t>
            </a:r>
          </a:p>
          <a:p>
            <a:pPr lvl="1"/>
            <a:r>
              <a:rPr lang="fr-FR" b="1" dirty="0"/>
              <a:t>la qualité d’usage</a:t>
            </a:r>
            <a:endParaRPr lang="fr-FR" dirty="0"/>
          </a:p>
        </p:txBody>
      </p:sp>
    </p:spTree>
    <p:extLst>
      <p:ext uri="{BB962C8B-B14F-4D97-AF65-F5344CB8AC3E}">
        <p14:creationId xmlns:p14="http://schemas.microsoft.com/office/powerpoint/2010/main" val="3916626523"/>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478</TotalTime>
  <Words>541</Words>
  <Application>Microsoft Office PowerPoint</Application>
  <PresentationFormat>Grand écran</PresentationFormat>
  <Paragraphs>51</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Trebuchet MS</vt:lpstr>
      <vt:lpstr>Wingdings</vt:lpstr>
      <vt:lpstr>Wingdings 3</vt:lpstr>
      <vt:lpstr>Facette</vt:lpstr>
      <vt:lpstr>Artificialisation des sols et documents d’urbanisme</vt:lpstr>
      <vt:lpstr>Présentation PowerPoint</vt:lpstr>
      <vt:lpstr>Evaluer la situation actuelle</vt:lpstr>
      <vt:lpstr>Identifier les facteurs de réussite et les obstacles =&gt; quelles mesures seraient utiles pour améliorer la situation ?</vt:lpstr>
      <vt:lpstr>Identifier les facteurs de réussite et les obstacles =&gt; « passer en mode projet »</vt:lpstr>
      <vt:lpstr>Présentation PowerPoint</vt:lpstr>
      <vt:lpstr>Présentation PowerPoint</vt:lpstr>
      <vt:lpstr>Présentation PowerPoint</vt:lpstr>
      <vt:lpstr>Identifier les facteurs de réussite et les obstacles =&gt; quelles mesures seraient utiles pour améliorer la situation ?</vt:lpstr>
      <vt:lpstr>quelles pourraient être les mesures concrètes de mise en œuvre ?</vt:lpstr>
      <vt:lpstr>quelles pourraient être les mesures concrètes de mise en œuvre ?</vt:lpstr>
      <vt:lpstr>Evaluer la situation actuelle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 de programmation urbaine</dc:title>
  <dc:creator>Charlotte Kuentz</dc:creator>
  <cp:lastModifiedBy>Petr Gestion</cp:lastModifiedBy>
  <cp:revision>61</cp:revision>
  <dcterms:created xsi:type="dcterms:W3CDTF">2021-06-23T08:09:06Z</dcterms:created>
  <dcterms:modified xsi:type="dcterms:W3CDTF">2022-04-01T07:41:00Z</dcterms:modified>
</cp:coreProperties>
</file>